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322" r:id="rId3"/>
    <p:sldId id="327" r:id="rId4"/>
    <p:sldId id="325" r:id="rId5"/>
    <p:sldId id="312" r:id="rId6"/>
    <p:sldId id="326" r:id="rId7"/>
    <p:sldId id="324" r:id="rId8"/>
    <p:sldId id="328" r:id="rId9"/>
    <p:sldId id="329" r:id="rId10"/>
    <p:sldId id="26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üblingová Lucie" initials="FL" lastIdx="2" clrIdx="0">
    <p:extLst>
      <p:ext uri="{19B8F6BF-5375-455C-9EA6-DF929625EA0E}">
        <p15:presenceInfo xmlns:p15="http://schemas.microsoft.com/office/powerpoint/2012/main" userId="S-1-5-21-3495061673-1769009616-800704109-6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2E"/>
    <a:srgbClr val="000000"/>
    <a:srgbClr val="65B02E"/>
    <a:srgbClr val="319932"/>
    <a:srgbClr val="B0CB4A"/>
    <a:srgbClr val="C3CAD0"/>
    <a:srgbClr val="C2D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baseline="0" dirty="0"/>
              <a:t>Zájem o FV systémy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'Přehledy FV'!$A$16:$B$35</c:f>
              <c:multiLvlStrCache>
                <c:ptCount val="20"/>
                <c:lvl>
                  <c:pt idx="0">
                    <c:v>Říjen</c:v>
                  </c:pt>
                  <c:pt idx="1">
                    <c:v>Listopad</c:v>
                  </c:pt>
                  <c:pt idx="2">
                    <c:v>Prosinec</c:v>
                  </c:pt>
                  <c:pt idx="3">
                    <c:v>Leden</c:v>
                  </c:pt>
                  <c:pt idx="4">
                    <c:v>Únor</c:v>
                  </c:pt>
                  <c:pt idx="5">
                    <c:v>Březen</c:v>
                  </c:pt>
                  <c:pt idx="6">
                    <c:v>Duben</c:v>
                  </c:pt>
                  <c:pt idx="7">
                    <c:v>Květen</c:v>
                  </c:pt>
                  <c:pt idx="8">
                    <c:v>Červen</c:v>
                  </c:pt>
                  <c:pt idx="9">
                    <c:v>Červenec</c:v>
                  </c:pt>
                  <c:pt idx="10">
                    <c:v>Srpen</c:v>
                  </c:pt>
                  <c:pt idx="11">
                    <c:v>Září</c:v>
                  </c:pt>
                  <c:pt idx="12">
                    <c:v>Říjen</c:v>
                  </c:pt>
                  <c:pt idx="13">
                    <c:v>Listopad</c:v>
                  </c:pt>
                  <c:pt idx="14">
                    <c:v>Prosinec</c:v>
                  </c:pt>
                  <c:pt idx="15">
                    <c:v>Leden</c:v>
                  </c:pt>
                  <c:pt idx="16">
                    <c:v>Únor</c:v>
                  </c:pt>
                  <c:pt idx="17">
                    <c:v>Březen</c:v>
                  </c:pt>
                  <c:pt idx="18">
                    <c:v>Duben</c:v>
                  </c:pt>
                  <c:pt idx="19">
                    <c:v>Květen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  <c:pt idx="15">
                    <c:v>2023</c:v>
                  </c:pt>
                </c:lvl>
              </c:multiLvlStrCache>
            </c:multiLvlStrRef>
          </c:cat>
          <c:val>
            <c:numRef>
              <c:f>'Přehledy FV'!$C$16:$C$35</c:f>
              <c:numCache>
                <c:formatCode>#,##0</c:formatCode>
                <c:ptCount val="20"/>
                <c:pt idx="0">
                  <c:v>101</c:v>
                </c:pt>
                <c:pt idx="1">
                  <c:v>655</c:v>
                </c:pt>
                <c:pt idx="2">
                  <c:v>1012</c:v>
                </c:pt>
                <c:pt idx="3">
                  <c:v>1875</c:v>
                </c:pt>
                <c:pt idx="4">
                  <c:v>2302</c:v>
                </c:pt>
                <c:pt idx="5">
                  <c:v>3283</c:v>
                </c:pt>
                <c:pt idx="6">
                  <c:v>3097</c:v>
                </c:pt>
                <c:pt idx="7">
                  <c:v>3642</c:v>
                </c:pt>
                <c:pt idx="8">
                  <c:v>4715</c:v>
                </c:pt>
                <c:pt idx="9">
                  <c:v>4930</c:v>
                </c:pt>
                <c:pt idx="10">
                  <c:v>5249</c:v>
                </c:pt>
                <c:pt idx="11">
                  <c:v>5899</c:v>
                </c:pt>
                <c:pt idx="12">
                  <c:v>6284</c:v>
                </c:pt>
                <c:pt idx="13">
                  <c:v>8407</c:v>
                </c:pt>
                <c:pt idx="14">
                  <c:v>5747</c:v>
                </c:pt>
                <c:pt idx="15">
                  <c:v>7405</c:v>
                </c:pt>
                <c:pt idx="16">
                  <c:v>6842</c:v>
                </c:pt>
                <c:pt idx="17">
                  <c:v>7464</c:v>
                </c:pt>
                <c:pt idx="18">
                  <c:v>6150</c:v>
                </c:pt>
                <c:pt idx="19">
                  <c:v>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C-4C6F-BED6-EB3385BA3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253760"/>
        <c:axId val="606250160"/>
      </c:barChart>
      <c:catAx>
        <c:axId val="6062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0160"/>
        <c:crosses val="autoZero"/>
        <c:auto val="1"/>
        <c:lblAlgn val="ctr"/>
        <c:lblOffset val="100"/>
        <c:noMultiLvlLbl val="0"/>
      </c:catAx>
      <c:valAx>
        <c:axId val="6062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Zájem</a:t>
            </a:r>
            <a:r>
              <a:rPr lang="cs-CZ" baseline="0" dirty="0"/>
              <a:t> o dotace na </a:t>
            </a:r>
            <a:r>
              <a:rPr lang="cs-CZ" dirty="0"/>
              <a:t>TČ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'Přehledy TČ'!$A$18:$B$37</c:f>
              <c:multiLvlStrCache>
                <c:ptCount val="20"/>
                <c:lvl>
                  <c:pt idx="0">
                    <c:v>Říjen</c:v>
                  </c:pt>
                  <c:pt idx="1">
                    <c:v>Listopad</c:v>
                  </c:pt>
                  <c:pt idx="2">
                    <c:v>Prosinec</c:v>
                  </c:pt>
                  <c:pt idx="3">
                    <c:v>Leden</c:v>
                  </c:pt>
                  <c:pt idx="4">
                    <c:v>Únor</c:v>
                  </c:pt>
                  <c:pt idx="5">
                    <c:v>Březen</c:v>
                  </c:pt>
                  <c:pt idx="6">
                    <c:v>Duben</c:v>
                  </c:pt>
                  <c:pt idx="7">
                    <c:v>Květen</c:v>
                  </c:pt>
                  <c:pt idx="8">
                    <c:v>Červen</c:v>
                  </c:pt>
                  <c:pt idx="9">
                    <c:v>Červenec</c:v>
                  </c:pt>
                  <c:pt idx="10">
                    <c:v>Srpen</c:v>
                  </c:pt>
                  <c:pt idx="11">
                    <c:v>Září</c:v>
                  </c:pt>
                  <c:pt idx="12">
                    <c:v>Říjen</c:v>
                  </c:pt>
                  <c:pt idx="13">
                    <c:v>Listopad</c:v>
                  </c:pt>
                  <c:pt idx="14">
                    <c:v>Prosinec</c:v>
                  </c:pt>
                  <c:pt idx="15">
                    <c:v>Leden</c:v>
                  </c:pt>
                  <c:pt idx="16">
                    <c:v>Únor</c:v>
                  </c:pt>
                  <c:pt idx="17">
                    <c:v>Březen</c:v>
                  </c:pt>
                  <c:pt idx="18">
                    <c:v>Duben</c:v>
                  </c:pt>
                  <c:pt idx="19">
                    <c:v>Květen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  <c:pt idx="15">
                    <c:v>2023</c:v>
                  </c:pt>
                </c:lvl>
              </c:multiLvlStrCache>
            </c:multiLvlStrRef>
          </c:cat>
          <c:val>
            <c:numRef>
              <c:f>'Přehledy TČ'!$C$18:$C$37</c:f>
              <c:numCache>
                <c:formatCode>#,##0</c:formatCode>
                <c:ptCount val="20"/>
                <c:pt idx="0">
                  <c:v>401</c:v>
                </c:pt>
                <c:pt idx="1">
                  <c:v>744</c:v>
                </c:pt>
                <c:pt idx="2">
                  <c:v>737</c:v>
                </c:pt>
                <c:pt idx="3">
                  <c:v>1044</c:v>
                </c:pt>
                <c:pt idx="4">
                  <c:v>1124</c:v>
                </c:pt>
                <c:pt idx="5">
                  <c:v>1434</c:v>
                </c:pt>
                <c:pt idx="6">
                  <c:v>1327</c:v>
                </c:pt>
                <c:pt idx="7">
                  <c:v>1493</c:v>
                </c:pt>
                <c:pt idx="8">
                  <c:v>1547</c:v>
                </c:pt>
                <c:pt idx="9">
                  <c:v>1227</c:v>
                </c:pt>
                <c:pt idx="10">
                  <c:v>1552</c:v>
                </c:pt>
                <c:pt idx="11">
                  <c:v>1341</c:v>
                </c:pt>
                <c:pt idx="12">
                  <c:v>1291</c:v>
                </c:pt>
                <c:pt idx="13">
                  <c:v>1526</c:v>
                </c:pt>
                <c:pt idx="14">
                  <c:v>1338</c:v>
                </c:pt>
                <c:pt idx="15">
                  <c:v>1553</c:v>
                </c:pt>
                <c:pt idx="16">
                  <c:v>1308</c:v>
                </c:pt>
                <c:pt idx="17">
                  <c:v>1482</c:v>
                </c:pt>
                <c:pt idx="18">
                  <c:v>1197</c:v>
                </c:pt>
                <c:pt idx="19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A-43E3-9139-1A27C4DB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253760"/>
        <c:axId val="606250160"/>
      </c:barChart>
      <c:catAx>
        <c:axId val="6062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0160"/>
        <c:crosses val="autoZero"/>
        <c:auto val="1"/>
        <c:lblAlgn val="ctr"/>
        <c:lblOffset val="100"/>
        <c:noMultiLvlLbl val="0"/>
      </c:catAx>
      <c:valAx>
        <c:axId val="6062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5082-5971-4536-A429-7CAF1F874B8F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A680-C2C8-4903-9290-1AF8E3D7A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6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7029-B825-4E57-8E03-8B72B43DBD07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0433-6B5F-4F4B-96A9-03C362C41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5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60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51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8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3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50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22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67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7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4" name="Obrázek 13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03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vertik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33A6A43E-EE60-7175-6E8B-3B00464CD88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87568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horizont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E2684C24-D2E6-E892-5D40-582860407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9" y="5746967"/>
            <a:ext cx="2350607" cy="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8" y="5701136"/>
            <a:ext cx="2977268" cy="625227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013559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br>
              <a:rPr lang="cs-CZ" dirty="0"/>
            </a:br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408251"/>
            <a:ext cx="3068637" cy="22768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0"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5051177"/>
            <a:ext cx="2458252" cy="5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74611"/>
            <a:ext cx="3068637" cy="15545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9" y="5890477"/>
            <a:ext cx="1885220" cy="5169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7" y="5240250"/>
            <a:ext cx="1912706" cy="336144"/>
          </a:xfrm>
          <a:prstGeom prst="rect">
            <a:avLst/>
          </a:prstGeom>
        </p:spPr>
      </p:pic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5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zastřešujíc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34347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Zastřešující schéma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7" y="5141815"/>
            <a:ext cx="2200573" cy="57058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84" y="5890477"/>
            <a:ext cx="1885220" cy="516948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2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Národní plán obno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0" y="5729796"/>
            <a:ext cx="2213938" cy="662556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plán obnovy</a:t>
            </a:r>
            <a:endParaRPr lang="en-US" dirty="0"/>
          </a:p>
        </p:txBody>
      </p:sp>
      <p:cxnSp>
        <p:nvCxnSpPr>
          <p:cNvPr id="14" name="Přímá spojnice 13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é fo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4" y="5534441"/>
            <a:ext cx="745183" cy="835630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Norské fondy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62274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8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1" y="5862196"/>
            <a:ext cx="2200573" cy="57058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Životní prostředí</a:t>
            </a:r>
            <a:endParaRPr lang="en-US" dirty="0"/>
          </a:p>
        </p:txBody>
      </p:sp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4" r="26626" b="17549"/>
          <a:stretch/>
        </p:blipFill>
        <p:spPr>
          <a:xfrm>
            <a:off x="356410" y="5286195"/>
            <a:ext cx="1927431" cy="317270"/>
          </a:xfrm>
          <a:prstGeom prst="rect">
            <a:avLst/>
          </a:prstGeom>
        </p:spPr>
      </p:pic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344433" y="5351074"/>
            <a:ext cx="1880296" cy="228559"/>
            <a:chOff x="479256" y="4019095"/>
            <a:chExt cx="7409096" cy="900610"/>
          </a:xfrm>
        </p:grpSpPr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56" y="4019095"/>
              <a:ext cx="900610" cy="900610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004" y="4019095"/>
              <a:ext cx="900610" cy="900610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52" y="4019095"/>
              <a:ext cx="900610" cy="900610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500" y="4019095"/>
              <a:ext cx="900610" cy="900610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248" y="4019095"/>
              <a:ext cx="900610" cy="900610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996" y="4019095"/>
              <a:ext cx="900610" cy="900610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742" y="4019095"/>
              <a:ext cx="900610" cy="900610"/>
            </a:xfrm>
            <a:prstGeom prst="rect">
              <a:avLst/>
            </a:prstGeom>
          </p:spPr>
        </p:pic>
      </p:grp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659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Spravedlivá transformace</a:t>
            </a:r>
            <a:endParaRPr lang="en-US" dirty="0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8" y="5862196"/>
            <a:ext cx="2200573" cy="570581"/>
          </a:xfrm>
          <a:prstGeom prst="rect">
            <a:avLst/>
          </a:prstGeom>
        </p:spPr>
      </p:pic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799144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25" name="Přímá spojnice 2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0"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209475" cy="96792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Modernizační fond</a:t>
            </a:r>
            <a:endParaRPr lang="en-US" dirty="0"/>
          </a:p>
        </p:txBody>
      </p:sp>
      <p:sp>
        <p:nvSpPr>
          <p:cNvPr id="19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1814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3" name="Přímá spojnice 2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6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3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49B7043-C75A-DE69-5F75-2A873A49C467}"/>
              </a:ext>
            </a:extLst>
          </p:cNvPr>
          <p:cNvSpPr/>
          <p:nvPr userDrawn="1"/>
        </p:nvSpPr>
        <p:spPr>
          <a:xfrm>
            <a:off x="3587817" y="3429000"/>
            <a:ext cx="8601128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text 17">
            <a:extLst>
              <a:ext uri="{FF2B5EF4-FFF2-40B4-BE49-F238E27FC236}">
                <a16:creationId xmlns:a16="http://schemas.microsoft.com/office/drawing/2014/main" id="{5700A674-F4D3-273C-F7BF-1C322C552E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3700" y="4044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06E8D138-E12B-FDE6-6F27-7BD7DC70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3700" y="4784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DE8C48E-2922-1A58-116D-DD306057F2DF}"/>
              </a:ext>
            </a:extLst>
          </p:cNvPr>
          <p:cNvSpPr/>
          <p:nvPr userDrawn="1"/>
        </p:nvSpPr>
        <p:spPr>
          <a:xfrm>
            <a:off x="7007629" y="0"/>
            <a:ext cx="5184371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7007605" y="3429000"/>
            <a:ext cx="5181339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046EFC6-8179-D102-6CB6-FFEC48874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7344" y="64008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F4165BC-E376-3CC9-F1AC-4CC471318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7344" y="1371917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7344" y="404446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344" y="4784292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319932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0"/>
            <a:ext cx="8601128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text 19">
            <a:extLst>
              <a:ext uri="{FF2B5EF4-FFF2-40B4-BE49-F238E27FC236}">
                <a16:creationId xmlns:a16="http://schemas.microsoft.com/office/drawing/2014/main" id="{D69A1ABE-1778-8481-E65E-D3A727DC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63027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3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7629" y="342900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7940F9E3-25BC-841B-1665-5EC03B1F3E0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07629" y="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Zástupný text 19">
            <a:extLst>
              <a:ext uri="{FF2B5EF4-FFF2-40B4-BE49-F238E27FC236}">
                <a16:creationId xmlns:a16="http://schemas.microsoft.com/office/drawing/2014/main" id="{B2F48C53-FAB0-82FF-BCFC-737CBF3815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75" r:id="rId3"/>
    <p:sldLayoutId id="2147483664" r:id="rId4"/>
    <p:sldLayoutId id="2147483658" r:id="rId5"/>
    <p:sldLayoutId id="2147483662" r:id="rId6"/>
    <p:sldLayoutId id="2147483670" r:id="rId7"/>
    <p:sldLayoutId id="2147483666" r:id="rId8"/>
    <p:sldLayoutId id="2147483663" r:id="rId9"/>
    <p:sldLayoutId id="2147483665" r:id="rId10"/>
    <p:sldLayoutId id="2147483667" r:id="rId11"/>
    <p:sldLayoutId id="2147483681" r:id="rId12"/>
    <p:sldLayoutId id="2147483669" r:id="rId13"/>
    <p:sldLayoutId id="2147483680" r:id="rId14"/>
    <p:sldLayoutId id="2147483676" r:id="rId15"/>
    <p:sldLayoutId id="2147483677" r:id="rId16"/>
    <p:sldLayoutId id="2147483678" r:id="rId17"/>
    <p:sldLayoutId id="2147483671" r:id="rId18"/>
    <p:sldLayoutId id="2147483673" r:id="rId19"/>
    <p:sldLayoutId id="2147483674" r:id="rId20"/>
    <p:sldLayoutId id="2147483672" r:id="rId21"/>
    <p:sldLayoutId id="2147483679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Char char="•"/>
        <a:defRPr sz="2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0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472"/>
          <a:stretch/>
        </p:blipFill>
        <p:spPr>
          <a:xfrm>
            <a:off x="3569677" y="5502"/>
            <a:ext cx="8622323" cy="6852498"/>
          </a:xfrm>
          <a:prstGeom prst="rect">
            <a:avLst/>
          </a:prstGeom>
        </p:spPr>
      </p:pic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198693" y="2880360"/>
            <a:ext cx="3370984" cy="2295144"/>
          </a:xfrm>
        </p:spPr>
        <p:txBody>
          <a:bodyPr>
            <a:normAutofit/>
          </a:bodyPr>
          <a:lstStyle/>
          <a:p>
            <a:r>
              <a:rPr lang="cs-CZ" sz="3000" dirty="0"/>
              <a:t>PODPORA VÝMĚNY KOTLŮ </a:t>
            </a:r>
            <a:br>
              <a:rPr lang="cs-CZ" sz="3000" dirty="0"/>
            </a:br>
            <a:r>
              <a:rPr lang="cs-CZ" sz="3000" dirty="0"/>
              <a:t>A INSTALACE OZE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A7BBEA-379E-0231-1CE0-5D388836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5" name="Obrázek 4" descr="Obsah obrázku venku, budova, pračka, Domácí spotřebič&#10;&#10;Popis byl vytvořen automaticky">
            <a:extLst>
              <a:ext uri="{FF2B5EF4-FFF2-40B4-BE49-F238E27FC236}">
                <a16:creationId xmlns:a16="http://schemas.microsoft.com/office/drawing/2014/main" id="{47E5DEAB-76DE-BD9D-380E-70775F0884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554"/>
          <a:stretch/>
        </p:blipFill>
        <p:spPr>
          <a:xfrm>
            <a:off x="3569677" y="0"/>
            <a:ext cx="8622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rostlina&#10;&#10;Popis byl vytvořen automaticky">
            <a:extLst>
              <a:ext uri="{FF2B5EF4-FFF2-40B4-BE49-F238E27FC236}">
                <a16:creationId xmlns:a16="http://schemas.microsoft.com/office/drawing/2014/main" id="{682FCFAB-BF1A-D8F9-A900-42F771ED6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8357"/>
          <a:stretch>
            <a:fillRect/>
          </a:stretch>
        </p:blipFill>
        <p:spPr>
          <a:xfrm>
            <a:off x="3590872" y="0"/>
            <a:ext cx="8601128" cy="68580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23F08B-13E6-90BA-BF83-11A6CEEDD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589" y="615777"/>
            <a:ext cx="3213284" cy="1630273"/>
          </a:xfrm>
        </p:spPr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pozornost.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84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130 834 žádostí za 28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118 081 žádostí za 25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68 418 žádostí za 12 mld. Kč</a:t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Aktuální zájem o dotace NZÚ</a:t>
            </a:r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6DC5EFD-DA86-970E-6B88-FCCBA0B602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36532" r="5792" b="12050"/>
          <a:stretch/>
        </p:blipFill>
        <p:spPr>
          <a:xfrm>
            <a:off x="4050702" y="2547925"/>
            <a:ext cx="7737447" cy="37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167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90 693 žádostí za 18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83 301 žádostí za 17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45 850 žádostí za 9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setrvale vysoký zájem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aktuálně přijímáme měsíčně v průměru přes 6,5 tisíc žádostí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FV systémy</a:t>
            </a:r>
            <a:endParaRPr lang="en-US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E63A810-5864-40B8-95EE-1BE219FDD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54028"/>
              </p:ext>
            </p:extLst>
          </p:nvPr>
        </p:nvGraphicFramePr>
        <p:xfrm>
          <a:off x="3676802" y="3008377"/>
          <a:ext cx="8451190" cy="342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60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166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24 588 žádostí za 2,4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21 696 žádostí za 2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15 484 žádostí za 1,5 mld. Kč</a:t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aktuálně přijímáme měsíčně v průměru na 1 300 žádostí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Tepelná čerpadla</a:t>
            </a:r>
            <a:endParaRPr lang="en-US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F9BEA90-C865-B789-024C-86C44318F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488121"/>
              </p:ext>
            </p:extLst>
          </p:nvPr>
        </p:nvGraphicFramePr>
        <p:xfrm>
          <a:off x="3639312" y="3429000"/>
          <a:ext cx="8401622" cy="293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57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se mění dotace na výměnu zdrojů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179256"/>
            <a:ext cx="8058909" cy="2470403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NOVINKY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nově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podporována výměna starých plynových kotlů za tepelná čerpadla</a:t>
            </a: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nebude nutné dokládat faktury (uschovat pro případnou kontrolu)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navýšení dotace na TČ země-voda s plošnými kolektory o 40 000 Kč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odstraněna podmínka, že max. 50 % plochy domu může být využíváno k podnikání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ZŮSTÁVÁ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nebudou podporovány TČ se zemními vrty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dotovány i výměny zdrojů v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trvale obývaných rekreačních objektech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(trvalý pobyt 24 měsíců před podáním žádosti)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podporovány výměny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zrealizované po 1. 1. 2021</a:t>
            </a:r>
            <a:endParaRPr lang="cs-CZ" sz="1600" b="1" kern="0" dirty="0">
              <a:solidFill>
                <a:schemeClr val="tx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1C2D25F-13A2-8659-F8C9-28B0C1DBA160}"/>
              </a:ext>
            </a:extLst>
          </p:cNvPr>
          <p:cNvSpPr txBox="1">
            <a:spLocks/>
          </p:cNvSpPr>
          <p:nvPr/>
        </p:nvSpPr>
        <p:spPr>
          <a:xfrm>
            <a:off x="6759652" y="3220373"/>
            <a:ext cx="2647945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Vývojový diagram: uložená data 6">
            <a:extLst>
              <a:ext uri="{FF2B5EF4-FFF2-40B4-BE49-F238E27FC236}">
                <a16:creationId xmlns:a16="http://schemas.microsoft.com/office/drawing/2014/main" id="{1C6A69EA-E088-3162-C8CB-0E994362345B}"/>
              </a:ext>
            </a:extLst>
          </p:cNvPr>
          <p:cNvSpPr/>
          <p:nvPr/>
        </p:nvSpPr>
        <p:spPr>
          <a:xfrm>
            <a:off x="4063748" y="4591422"/>
            <a:ext cx="1872700" cy="1084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bg1"/>
                </a:solidFill>
              </a:rPr>
              <a:t>Výměna starých kotlů na pevná paliva nižší než 3. třídy</a:t>
            </a:r>
          </a:p>
        </p:txBody>
      </p:sp>
      <p:sp>
        <p:nvSpPr>
          <p:cNvPr id="8" name="Vývojový diagram: uložená data 7">
            <a:extLst>
              <a:ext uri="{FF2B5EF4-FFF2-40B4-BE49-F238E27FC236}">
                <a16:creationId xmlns:a16="http://schemas.microsoft.com/office/drawing/2014/main" id="{A367A2D0-C658-6379-B9D2-21394D31C5E9}"/>
              </a:ext>
            </a:extLst>
          </p:cNvPr>
          <p:cNvSpPr/>
          <p:nvPr/>
        </p:nvSpPr>
        <p:spPr>
          <a:xfrm>
            <a:off x="7949269" y="4601700"/>
            <a:ext cx="1997667" cy="1097668"/>
          </a:xfrm>
          <a:prstGeom prst="flowChartOnlineStorage">
            <a:avLst/>
          </a:prstGeom>
          <a:solidFill>
            <a:srgbClr val="6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bg1"/>
                </a:solidFill>
              </a:rPr>
              <a:t>Výměna elektrického vytápění</a:t>
            </a:r>
          </a:p>
        </p:txBody>
      </p:sp>
      <p:sp>
        <p:nvSpPr>
          <p:cNvPr id="9" name="Vývojový diagram: uložená data 8">
            <a:extLst>
              <a:ext uri="{FF2B5EF4-FFF2-40B4-BE49-F238E27FC236}">
                <a16:creationId xmlns:a16="http://schemas.microsoft.com/office/drawing/2014/main" id="{46F909F8-5B63-49DF-7822-C9FEDC90E400}"/>
              </a:ext>
            </a:extLst>
          </p:cNvPr>
          <p:cNvSpPr/>
          <p:nvPr/>
        </p:nvSpPr>
        <p:spPr>
          <a:xfrm>
            <a:off x="5921293" y="4594312"/>
            <a:ext cx="2027976" cy="108443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50" dirty="0"/>
              <a:t>Výměna lokálních topidel (kamen) využívaných jako hlavní zdroj</a:t>
            </a:r>
          </a:p>
        </p:txBody>
      </p:sp>
      <p:sp>
        <p:nvSpPr>
          <p:cNvPr id="10" name="Vývojový diagram: uložená data 9">
            <a:extLst>
              <a:ext uri="{FF2B5EF4-FFF2-40B4-BE49-F238E27FC236}">
                <a16:creationId xmlns:a16="http://schemas.microsoft.com/office/drawing/2014/main" id="{DC377F55-4DBC-E96F-F0E3-7FCEEFAF9905}"/>
              </a:ext>
            </a:extLst>
          </p:cNvPr>
          <p:cNvSpPr/>
          <p:nvPr/>
        </p:nvSpPr>
        <p:spPr>
          <a:xfrm>
            <a:off x="9911963" y="4601699"/>
            <a:ext cx="2047794" cy="1097669"/>
          </a:xfrm>
          <a:prstGeom prst="flowChartOnlineStorage">
            <a:avLst/>
          </a:prstGeom>
          <a:solidFill>
            <a:srgbClr val="6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C00000"/>
                </a:solidFill>
              </a:rPr>
              <a:t>NOVINKA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300" dirty="0">
                <a:solidFill>
                  <a:schemeClr val="bg1"/>
                </a:solidFill>
              </a:rPr>
              <a:t>Výměna starých plynových kotlů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D2E66AFC-7A06-15B9-D3E4-7163429B62A3}"/>
              </a:ext>
            </a:extLst>
          </p:cNvPr>
          <p:cNvSpPr/>
          <p:nvPr/>
        </p:nvSpPr>
        <p:spPr>
          <a:xfrm>
            <a:off x="5303017" y="5815584"/>
            <a:ext cx="1683109" cy="87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dirty="0"/>
              <a:t>za libovolný dotovaný zdroj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C67BB805-264C-C404-8A58-585B63F216CF}"/>
              </a:ext>
            </a:extLst>
          </p:cNvPr>
          <p:cNvSpPr/>
          <p:nvPr/>
        </p:nvSpPr>
        <p:spPr>
          <a:xfrm>
            <a:off x="9334444" y="5815584"/>
            <a:ext cx="1702691" cy="871984"/>
          </a:xfrm>
          <a:prstGeom prst="roundRect">
            <a:avLst/>
          </a:prstGeom>
          <a:solidFill>
            <a:srgbClr val="65B02E"/>
          </a:solidFill>
          <a:ln>
            <a:solidFill>
              <a:srgbClr val="65B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dirty="0"/>
              <a:t>za tepelné čerpadlo</a:t>
            </a:r>
          </a:p>
        </p:txBody>
      </p:sp>
    </p:spTree>
    <p:extLst>
      <p:ext uri="{BB962C8B-B14F-4D97-AF65-F5344CB8AC3E}">
        <p14:creationId xmlns:p14="http://schemas.microsoft.com/office/powerpoint/2010/main" val="158991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92500"/>
          </a:bodyPr>
          <a:lstStyle/>
          <a:p>
            <a:r>
              <a:rPr lang="cs-CZ" dirty="0"/>
              <a:t>Dotace na výměnu plynových kotlů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287782"/>
            <a:ext cx="8058909" cy="2141218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dotovány výměny plynových kotlů a plynových topidel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starších než 20 let</a:t>
            </a: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nově instalovaným zdrojem musí být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tepelné čerpadlo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cílem je vyměnit ty nejstarší atmosférické kotle</a:t>
            </a: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podmínka mít dům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alespoň částečně zateplený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(min. třída D) – jinak se provoz </a:t>
            </a:r>
            <a:b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TČ stává velice neúsporný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způsobilé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výměny realizované po 1. 1. 2021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C61809F-9241-55D7-5308-C7A4E262D86F}"/>
              </a:ext>
            </a:extLst>
          </p:cNvPr>
          <p:cNvSpPr/>
          <p:nvPr/>
        </p:nvSpPr>
        <p:spPr>
          <a:xfrm>
            <a:off x="7019772" y="4371130"/>
            <a:ext cx="1348033" cy="65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12" y="3537019"/>
            <a:ext cx="1593258" cy="2707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27" y="4092367"/>
            <a:ext cx="2656178" cy="18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Dotace na zdroje od září 2023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4082936" y="1584853"/>
            <a:ext cx="7718997" cy="52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D0415DB-D4EF-5AC6-0B91-C1F915238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42972"/>
              </p:ext>
            </p:extLst>
          </p:nvPr>
        </p:nvGraphicFramePr>
        <p:xfrm>
          <a:off x="4082936" y="1584853"/>
          <a:ext cx="7634581" cy="41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058">
                  <a:extLst>
                    <a:ext uri="{9D8B030D-6E8A-4147-A177-3AD203B41FA5}">
                      <a16:colId xmlns:a16="http://schemas.microsoft.com/office/drawing/2014/main" val="3450227385"/>
                    </a:ext>
                  </a:extLst>
                </a:gridCol>
                <a:gridCol w="4120212">
                  <a:extLst>
                    <a:ext uri="{9D8B030D-6E8A-4147-A177-3AD203B41FA5}">
                      <a16:colId xmlns:a16="http://schemas.microsoft.com/office/drawing/2014/main" val="1959687925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3813583664"/>
                    </a:ext>
                  </a:extLst>
                </a:gridCol>
                <a:gridCol w="1074655">
                  <a:extLst>
                    <a:ext uri="{9D8B030D-6E8A-4147-A177-3AD203B41FA5}">
                      <a16:colId xmlns:a16="http://schemas.microsoft.com/office/drawing/2014/main" val="4009405358"/>
                    </a:ext>
                  </a:extLst>
                </a:gridCol>
              </a:tblGrid>
              <a:tr h="499632">
                <a:tc rowSpan="2" gridSpan="2"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PODPOROVANÉ TYPY ZDROJŮ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base"/>
                      <a:r>
                        <a:rPr lang="cs-CZ" sz="1000" dirty="0">
                          <a:effectLst/>
                        </a:rPr>
                        <a:t>Podporovaná opatření – typy zdrojů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dirty="0">
                          <a:effectLst/>
                        </a:rPr>
                        <a:t>VÝŠE DOTACE [Kč]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450140"/>
                  </a:ext>
                </a:extLst>
              </a:tr>
              <a:tr h="59272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Pouze vytápění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Vytápění + ohřev vody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1690633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Kotel-bio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Kotel na biomasu </a:t>
                      </a:r>
                      <a:r>
                        <a:rPr lang="cs-CZ" sz="1000" dirty="0">
                          <a:effectLst/>
                        </a:rPr>
                        <a:t>vč. akumulační nádrže nebo se samočinnou dodávkou paliva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80 000 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7110672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Kotel-bio+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Kotel na biomasu </a:t>
                      </a:r>
                      <a:r>
                        <a:rPr lang="cs-CZ" sz="1000" dirty="0">
                          <a:effectLst/>
                        </a:rPr>
                        <a:t>se samočinnou dodávkou paliva a celosezónním zásobníkem pelet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151387"/>
                  </a:ext>
                </a:extLst>
              </a:tr>
              <a:tr h="726737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Kamna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Lokální zdroj/zdroje na biomasu </a:t>
                      </a:r>
                      <a:r>
                        <a:rPr lang="cs-CZ" sz="1000" dirty="0">
                          <a:effectLst/>
                        </a:rPr>
                        <a:t>se samočinnou dodávkou paliva. Sálavé, teplovzdušné nebo s teplovodním výměníkem. </a:t>
                      </a:r>
                    </a:p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Individuálně na místě stavěná akumulační kamna na biomasu. 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45 000 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4867696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TCA/TCA+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vzduch-vzduch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>
                          <a:effectLst/>
                        </a:rPr>
                        <a:t>60 000 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80 000 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5180476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TCV/TCV+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vzduch-voda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>
                          <a:effectLst/>
                        </a:rPr>
                        <a:t>80 000 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0346395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TC-FV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pro teplovodní systém vytápění a ohřev vody s podporou FV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140 000 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54913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TCK/TCK+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země-voda s plošným kolektorem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120 000 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140 000 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302415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CZT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Napojení na soustavu zásobování teplem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40 000 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56115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89D98B8-8502-FE9F-5BEF-CEF83AB6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1808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2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Podpora solárních systémů se nemění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179256"/>
            <a:ext cx="8058909" cy="247040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parametry systémů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zůstávají stejné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aktuálně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rozpracované projekty zájemci podají i od září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panika není na místě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výrazné zjednodušení –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není potřeba dokládat projekt a faktury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max.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dotace 200 000 Kč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zůstává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možnost kombinovat s ostatními úspornými opatřeními (bonusy)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modelace systému podle potřeb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dotace 10 000 Kč na každý 1 </a:t>
            </a:r>
            <a:r>
              <a:rPr lang="cs-CZ" sz="1600" kern="0" dirty="0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kWp</a:t>
            </a: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podporovány instalace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realizované po 1. 1. 2021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endParaRPr lang="cs-CZ" sz="1600" b="1" kern="0" dirty="0">
              <a:solidFill>
                <a:schemeClr val="tx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1C2D25F-13A2-8659-F8C9-28B0C1DBA160}"/>
              </a:ext>
            </a:extLst>
          </p:cNvPr>
          <p:cNvSpPr txBox="1">
            <a:spLocks/>
          </p:cNvSpPr>
          <p:nvPr/>
        </p:nvSpPr>
        <p:spPr>
          <a:xfrm>
            <a:off x="6759652" y="3220373"/>
            <a:ext cx="2647945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DEE4759-0F45-454B-0104-7C2F3818F4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13"/>
          <a:stretch/>
        </p:blipFill>
        <p:spPr>
          <a:xfrm>
            <a:off x="7939621" y="3839966"/>
            <a:ext cx="3799030" cy="233223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8EE1B1E-ACBB-C631-8343-05DFAF7DE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875" y="3839966"/>
            <a:ext cx="3849783" cy="23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388669"/>
            <a:ext cx="7374001" cy="739515"/>
          </a:xfrm>
        </p:spPr>
        <p:txBody>
          <a:bodyPr>
            <a:normAutofit/>
          </a:bodyPr>
          <a:lstStyle/>
          <a:p>
            <a:r>
              <a:rPr lang="cs-CZ" sz="3000" dirty="0"/>
              <a:t>Dotace na FV systémy a ohřev vody</a:t>
            </a:r>
            <a:endParaRPr lang="en-US" sz="3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4082936" y="1584853"/>
            <a:ext cx="7718997" cy="52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89D98B8-8502-FE9F-5BEF-CEF83AB6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21" y="27979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A5FC5B7-8A8B-870F-CE22-018735D99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79993"/>
              </p:ext>
            </p:extLst>
          </p:nvPr>
        </p:nvGraphicFramePr>
        <p:xfrm>
          <a:off x="4045785" y="974267"/>
          <a:ext cx="6390243" cy="188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089">
                  <a:extLst>
                    <a:ext uri="{9D8B030D-6E8A-4147-A177-3AD203B41FA5}">
                      <a16:colId xmlns:a16="http://schemas.microsoft.com/office/drawing/2014/main" val="740991840"/>
                    </a:ext>
                  </a:extLst>
                </a:gridCol>
                <a:gridCol w="1461154">
                  <a:extLst>
                    <a:ext uri="{9D8B030D-6E8A-4147-A177-3AD203B41FA5}">
                      <a16:colId xmlns:a16="http://schemas.microsoft.com/office/drawing/2014/main" val="384398404"/>
                    </a:ext>
                  </a:extLst>
                </a:gridCol>
              </a:tblGrid>
              <a:tr h="494590">
                <a:tc>
                  <a:txBody>
                    <a:bodyPr/>
                    <a:lstStyle/>
                    <a:p>
                      <a:pPr indent="-38100" algn="l" fontAlgn="base"/>
                      <a:r>
                        <a:rPr lang="cs-CZ" sz="1400" dirty="0">
                          <a:effectLst/>
                        </a:rPr>
                        <a:t> Ohřev vody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dirty="0">
                          <a:effectLst/>
                        </a:rPr>
                        <a:t>Výše podpory [Kč]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493718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Solární termický ohřev vody, plocha apertury panelů min. 1,8m</a:t>
                      </a:r>
                      <a:r>
                        <a:rPr lang="cs-CZ" sz="800" baseline="30000" dirty="0">
                          <a:effectLst/>
                        </a:rPr>
                        <a:t>2</a:t>
                      </a: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45 000 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43616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Solární termický ohřev vody s přitápěním, plocha apertury panelů min. 3,6m</a:t>
                      </a:r>
                      <a:r>
                        <a:rPr lang="cs-CZ" sz="800" baseline="30000" dirty="0">
                          <a:effectLst/>
                        </a:rPr>
                        <a:t>2</a:t>
                      </a: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60 000 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96001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Solární fotovoltaický ohřev vody, instalovaný výkon min. 1,5 kW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45 000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14536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Tepelné čerpadlo pro ohřev vody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45 000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4507201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6C21F46-D4EE-5132-7B72-535F727DA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87200"/>
              </p:ext>
            </p:extLst>
          </p:nvPr>
        </p:nvGraphicFramePr>
        <p:xfrm>
          <a:off x="4064638" y="3026577"/>
          <a:ext cx="6352536" cy="215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550">
                  <a:extLst>
                    <a:ext uri="{9D8B030D-6E8A-4147-A177-3AD203B41FA5}">
                      <a16:colId xmlns:a16="http://schemas.microsoft.com/office/drawing/2014/main" val="3676404572"/>
                    </a:ext>
                  </a:extLst>
                </a:gridCol>
                <a:gridCol w="1422986">
                  <a:extLst>
                    <a:ext uri="{9D8B030D-6E8A-4147-A177-3AD203B41FA5}">
                      <a16:colId xmlns:a16="http://schemas.microsoft.com/office/drawing/2014/main" val="2694754531"/>
                    </a:ext>
                  </a:extLst>
                </a:gridCol>
              </a:tblGrid>
              <a:tr h="490512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400" dirty="0">
                          <a:effectLst/>
                        </a:rPr>
                        <a:t> FV systémy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dirty="0">
                          <a:effectLst/>
                        </a:rPr>
                        <a:t>Výše podpory [Kč] 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4304729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Minimální instalace o výkonu 2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60 000 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66107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Minimální instalace o výkonu 2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 s efektivním využitím tepelného čerpadla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100 000 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583893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Za 1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 instalovaného výkonu nad 2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957791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Za 1 kWh el. akumulačního systému s akumulátory na bázi lithia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2991840"/>
                  </a:ext>
                </a:extLst>
              </a:tr>
            </a:tbl>
          </a:graphicData>
        </a:graphic>
      </p:graphicFrame>
      <p:sp>
        <p:nvSpPr>
          <p:cNvPr id="3" name="Zástupný text 3">
            <a:extLst>
              <a:ext uri="{FF2B5EF4-FFF2-40B4-BE49-F238E27FC236}">
                <a16:creationId xmlns:a16="http://schemas.microsoft.com/office/drawing/2014/main" id="{F0019D37-DF3F-84CE-F03A-AFF93EEA509C}"/>
              </a:ext>
            </a:extLst>
          </p:cNvPr>
          <p:cNvSpPr txBox="1">
            <a:spLocks/>
          </p:cNvSpPr>
          <p:nvPr/>
        </p:nvSpPr>
        <p:spPr>
          <a:xfrm>
            <a:off x="3960265" y="5326568"/>
            <a:ext cx="7374001" cy="55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Dotace na dobíjecí stanice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BDC1D83-1E41-5F96-BCCA-E443D8441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113"/>
              </p:ext>
            </p:extLst>
          </p:nvPr>
        </p:nvGraphicFramePr>
        <p:xfrm>
          <a:off x="4045785" y="6101464"/>
          <a:ext cx="6352536" cy="417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550">
                  <a:extLst>
                    <a:ext uri="{9D8B030D-6E8A-4147-A177-3AD203B41FA5}">
                      <a16:colId xmlns:a16="http://schemas.microsoft.com/office/drawing/2014/main" val="941939535"/>
                    </a:ext>
                  </a:extLst>
                </a:gridCol>
                <a:gridCol w="1422986">
                  <a:extLst>
                    <a:ext uri="{9D8B030D-6E8A-4147-A177-3AD203B41FA5}">
                      <a16:colId xmlns:a16="http://schemas.microsoft.com/office/drawing/2014/main" val="3746221986"/>
                    </a:ext>
                  </a:extLst>
                </a:gridCol>
              </a:tblGrid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Instalace dobíjecí stanice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15 000 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0002189"/>
                  </a:ext>
                </a:extLst>
              </a:tr>
            </a:tbl>
          </a:graphicData>
        </a:graphic>
      </p:graphicFrame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59D12EF-22CF-FECB-199D-24689028DEA2}"/>
              </a:ext>
            </a:extLst>
          </p:cNvPr>
          <p:cNvSpPr txBox="1">
            <a:spLocks/>
          </p:cNvSpPr>
          <p:nvPr/>
        </p:nvSpPr>
        <p:spPr>
          <a:xfrm>
            <a:off x="3960265" y="5722238"/>
            <a:ext cx="7374001" cy="41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cs-CZ" sz="1400" b="0" dirty="0"/>
              <a:t>snížení podpory ze 30 000 na 15 000 Kč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454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24F2F"/>
      </a:dk1>
      <a:lt1>
        <a:srgbClr val="FFFFFF"/>
      </a:lt1>
      <a:dk2>
        <a:srgbClr val="024F2F"/>
      </a:dk2>
      <a:lt2>
        <a:srgbClr val="73767D"/>
      </a:lt2>
      <a:accent1>
        <a:srgbClr val="024F2F"/>
      </a:accent1>
      <a:accent2>
        <a:srgbClr val="A9D15B"/>
      </a:accent2>
      <a:accent3>
        <a:srgbClr val="2DA343"/>
      </a:accent3>
      <a:accent4>
        <a:srgbClr val="73767D"/>
      </a:accent4>
      <a:accent5>
        <a:srgbClr val="024F2F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FŽP ČR_prezentace_16-9" id="{2BA6B87A-BDE8-45C3-AD6D-7584D16F57D4}" vid="{936D27BA-F5F7-4FAB-9A8D-5DE3505398D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SFŽP ČR_prezentace_16-9</Template>
  <TotalTime>2616</TotalTime>
  <Words>700</Words>
  <Application>Microsoft Office PowerPoint</Application>
  <PresentationFormat>Širokoúhlá obrazovka</PresentationFormat>
  <Paragraphs>121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Segoe UI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SFZP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Früblingová Lucie</dc:creator>
  <cp:lastModifiedBy>Šůchová Marie</cp:lastModifiedBy>
  <cp:revision>215</cp:revision>
  <cp:lastPrinted>2023-04-14T06:33:38Z</cp:lastPrinted>
  <dcterms:created xsi:type="dcterms:W3CDTF">2023-02-08T10:27:34Z</dcterms:created>
  <dcterms:modified xsi:type="dcterms:W3CDTF">2023-05-30T13:15:37Z</dcterms:modified>
</cp:coreProperties>
</file>